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8" r:id="rId2"/>
    <p:sldId id="334" r:id="rId3"/>
    <p:sldId id="370" r:id="rId4"/>
    <p:sldId id="369" r:id="rId5"/>
    <p:sldId id="367" r:id="rId6"/>
    <p:sldId id="368" r:id="rId7"/>
    <p:sldId id="365" r:id="rId8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E31B23"/>
    <a:srgbClr val="F626C0"/>
    <a:srgbClr val="FB9FE3"/>
    <a:srgbClr val="46EBFC"/>
    <a:srgbClr val="DAA600"/>
    <a:srgbClr val="2BF543"/>
    <a:srgbClr val="2EF2B1"/>
    <a:srgbClr val="F6BB00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167" autoAdjust="0"/>
    <p:restoredTop sz="83771" autoAdjust="0"/>
  </p:normalViewPr>
  <p:slideViewPr>
    <p:cSldViewPr>
      <p:cViewPr>
        <p:scale>
          <a:sx n="125" d="100"/>
          <a:sy n="125" d="100"/>
        </p:scale>
        <p:origin x="-2094" y="-24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0" d="100"/>
          <a:sy n="120" d="100"/>
        </p:scale>
        <p:origin x="-322" y="-58"/>
      </p:cViewPr>
      <p:guideLst>
        <p:guide orient="horz" pos="290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'Simplified Chart'!$D$2</c:f>
              <c:strCache>
                <c:ptCount val="1"/>
                <c:pt idx="0">
                  <c:v>Monitor Number Distribution 2014 O3 Compliance Network</c:v>
                </c:pt>
              </c:strCache>
            </c:strRef>
          </c:tx>
          <c:invertIfNegative val="0"/>
          <c:cat>
            <c:strRef>
              <c:f>'Simplified Chart'!$B$3:$B$11</c:f>
              <c:strCache>
                <c:ptCount val="9"/>
                <c:pt idx="0">
                  <c:v>2B 202/205</c:v>
                </c:pt>
                <c:pt idx="1">
                  <c:v>Dasibi 1003/8</c:v>
                </c:pt>
                <c:pt idx="2">
                  <c:v>ECOTECH 10</c:v>
                </c:pt>
                <c:pt idx="3">
                  <c:v>Horiba 360/70</c:v>
                </c:pt>
                <c:pt idx="4">
                  <c:v>ML 8810</c:v>
                </c:pt>
                <c:pt idx="5">
                  <c:v>TAPI 400E, T400</c:v>
                </c:pt>
                <c:pt idx="6">
                  <c:v>TAPI T265</c:v>
                </c:pt>
                <c:pt idx="7">
                  <c:v>Teledyne ML9810-1010</c:v>
                </c:pt>
                <c:pt idx="8">
                  <c:v>Thermo 49, 49C, 49i</c:v>
                </c:pt>
              </c:strCache>
            </c:strRef>
          </c:cat>
          <c:val>
            <c:numRef>
              <c:f>'Simplified Chart'!$D$3:$D$11</c:f>
              <c:numCache>
                <c:formatCode>General</c:formatCode>
                <c:ptCount val="9"/>
                <c:pt idx="0">
                  <c:v>4</c:v>
                </c:pt>
                <c:pt idx="1">
                  <c:v>23</c:v>
                </c:pt>
                <c:pt idx="2">
                  <c:v>3</c:v>
                </c:pt>
                <c:pt idx="3">
                  <c:v>8</c:v>
                </c:pt>
                <c:pt idx="4">
                  <c:v>1</c:v>
                </c:pt>
                <c:pt idx="5">
                  <c:v>630</c:v>
                </c:pt>
                <c:pt idx="6">
                  <c:v>2</c:v>
                </c:pt>
                <c:pt idx="7">
                  <c:v>9</c:v>
                </c:pt>
                <c:pt idx="8">
                  <c:v>620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37344"/>
        <c:axId val="33739136"/>
      </c:barChart>
      <c:catAx>
        <c:axId val="33737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2400">
                <a:latin typeface="Calibri" panose="020F0502020204030204" pitchFamily="34" charset="0"/>
              </a:defRPr>
            </a:pPr>
            <a:endParaRPr lang="en-US"/>
          </a:p>
        </c:txPr>
        <c:crossAx val="33739136"/>
        <c:crosses val="autoZero"/>
        <c:auto val="1"/>
        <c:lblAlgn val="ctr"/>
        <c:lblOffset val="100"/>
        <c:noMultiLvlLbl val="0"/>
      </c:catAx>
      <c:valAx>
        <c:axId val="33739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37373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922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9572" y="1"/>
            <a:ext cx="303922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6"/>
            <a:ext cx="303922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9572" y="8772526"/>
            <a:ext cx="303922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5A4CA0F-F5E1-4E9D-BF34-55FFBF47F9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90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922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9572" y="1"/>
            <a:ext cx="303922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61" y="4387851"/>
            <a:ext cx="5609281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6"/>
            <a:ext cx="303922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9572" y="8772526"/>
            <a:ext cx="303922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19AD3B-7EC7-4E15-AD98-A795D0170D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50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dirty="0" smtClean="0">
              <a:latin typeface="+mn-lt"/>
            </a:endParaRPr>
          </a:p>
          <a:p>
            <a:endParaRPr lang="en-US" altLang="en-US" sz="180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ADACB4-E752-4983-9884-1C3B1077E21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257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FE4B4D-CB98-408B-ADD3-1D325052757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000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19AD3B-7EC7-4E15-AD98-A795D0170D6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11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D8994-3E10-41E0-9B9C-FF7AB3DCC3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25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1D134-2ED6-4002-945D-A9D38F087F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69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99213" y="1676400"/>
            <a:ext cx="1828800" cy="4191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2813" y="1676400"/>
            <a:ext cx="5334000" cy="4191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DCA3E-D8DB-4FDC-95CD-E88367DF57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4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0A538-9AD3-42BA-8CD2-4E21E87C90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5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D6149-BE9E-43A5-B145-D758AFBF4E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60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636838"/>
            <a:ext cx="3579813" cy="323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2636838"/>
            <a:ext cx="3581400" cy="323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FA32B-2B4A-49FC-989B-E0088DAC27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284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8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BA969-0D75-4FAD-B210-91B01835C4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8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0704-6653-4435-AB44-6D2E0ADE8C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79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3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B7C64-7930-4270-8CAB-CD48FCCECB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34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B5FDD-236A-418F-9DA6-6E451D113A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2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0317A-0C2A-4E6C-929E-B773208491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4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" descr="white_header_energyAPI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5613"/>
            <a:ext cx="235267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912813" y="1676400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Header: Myriad Web, 36pt., black</a:t>
            </a:r>
          </a:p>
        </p:txBody>
      </p:sp>
      <p:sp>
        <p:nvSpPr>
          <p:cNvPr id="1028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636838"/>
            <a:ext cx="7313613" cy="32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9013" y="6553200"/>
            <a:ext cx="40401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dirty="0">
                <a:solidFill>
                  <a:srgbClr val="E31B2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1220 L Street, NW  •  Washington, DC 20005-4070  •  www.api.org</a:t>
            </a:r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E31B2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D6A98E-C808-4DA8-85D3-E2AF1DFD0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32"/>
          <p:cNvSpPr>
            <a:spLocks noChangeShapeType="1"/>
          </p:cNvSpPr>
          <p:nvPr userDrawn="1"/>
        </p:nvSpPr>
        <p:spPr bwMode="auto">
          <a:xfrm>
            <a:off x="990600" y="6400800"/>
            <a:ext cx="81534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Myriad Web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209800" y="457200"/>
            <a:ext cx="6096000" cy="2286000"/>
          </a:xfrm>
        </p:spPr>
        <p:txBody>
          <a:bodyPr/>
          <a:lstStyle/>
          <a:p>
            <a:pPr marL="0" marR="0" algn="ctr">
              <a:spcBef>
                <a:spcPts val="185"/>
              </a:spcBef>
              <a:spcAft>
                <a:spcPts val="0"/>
              </a:spcAft>
            </a:pPr>
            <a:r>
              <a:rPr lang="en-US" sz="4800" spc="-5" dirty="0" smtClean="0">
                <a:latin typeface="Calibri" panose="020F0502020204030204" pitchFamily="34" charset="0"/>
                <a:ea typeface="Calibri"/>
                <a:cs typeface="Times New Roman"/>
              </a:rPr>
              <a:t>Optimization of O</a:t>
            </a:r>
            <a:r>
              <a:rPr lang="en-US" sz="4000" spc="-5" dirty="0" smtClean="0">
                <a:latin typeface="Calibri" panose="020F0502020204030204" pitchFamily="34" charset="0"/>
                <a:ea typeface="Calibri"/>
                <a:cs typeface="Times New Roman"/>
              </a:rPr>
              <a:t>3</a:t>
            </a:r>
            <a:r>
              <a:rPr lang="en-US" sz="4800" spc="-5" dirty="0" smtClean="0">
                <a:latin typeface="Calibri" panose="020F0502020204030204" pitchFamily="34" charset="0"/>
                <a:ea typeface="Calibri"/>
                <a:cs typeface="Times New Roman"/>
              </a:rPr>
              <a:t> Monitor </a:t>
            </a:r>
            <a:r>
              <a:rPr lang="en-US" sz="4800" spc="-5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NAAQS </a:t>
            </a:r>
            <a:r>
              <a:rPr lang="en-US" sz="4800" spc="-5" dirty="0" smtClean="0">
                <a:latin typeface="Calibri" panose="020F0502020204030204" pitchFamily="34" charset="0"/>
                <a:ea typeface="Calibri"/>
                <a:cs typeface="Times New Roman"/>
              </a:rPr>
              <a:t>Compliance Networks</a:t>
            </a:r>
            <a:r>
              <a:rPr lang="en-US" sz="4800" dirty="0" smtClean="0">
                <a:effectLst/>
                <a:latin typeface="Calibri" panose="020F0502020204030204" pitchFamily="34" charset="0"/>
                <a:ea typeface="Calibri"/>
                <a:cs typeface="Times New Roman"/>
              </a:rPr>
              <a:t/>
            </a:r>
            <a:br>
              <a:rPr lang="en-US" sz="4800" dirty="0" smtClean="0">
                <a:effectLst/>
                <a:latin typeface="Calibri" panose="020F0502020204030204" pitchFamily="34" charset="0"/>
                <a:ea typeface="Calibri"/>
                <a:cs typeface="Times New Roman"/>
              </a:rPr>
            </a:br>
            <a:endParaRPr lang="en-US" altLang="en-US" sz="4800" dirty="0" smtClean="0">
              <a:latin typeface="Calibri" panose="020F0502020204030204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09600" y="3124200"/>
            <a:ext cx="8305800" cy="3124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4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OTC/MANE-VU Spring Meeting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Hotel Palomar Philadelphia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117 South 17</a:t>
            </a:r>
            <a:r>
              <a:rPr lang="en-US" altLang="en-US" sz="2800" b="1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Street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Philadelphia, PA 19103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32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June 3, 2016</a:t>
            </a:r>
          </a:p>
          <a:p>
            <a:r>
              <a:rPr lang="en-US" alt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 Ollison (American Petroleum Institute)</a:t>
            </a:r>
          </a:p>
          <a:p>
            <a:endParaRPr lang="en-US" altLang="en-US" sz="32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1220 L Street, NW  •  Washington, DC 20005-4070  •  www.api.org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7A39AA-A3D0-46FB-AD50-170146AB7EE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-1066800" y="152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477000" cy="1752600"/>
          </a:xfrm>
        </p:spPr>
        <p:txBody>
          <a:bodyPr/>
          <a:lstStyle/>
          <a:p>
            <a:pPr algn="ctr"/>
            <a:r>
              <a:rPr lang="en-US" sz="5400" dirty="0" smtClean="0">
                <a:latin typeface="Calibri"/>
                <a:ea typeface="Calibri"/>
                <a:cs typeface="Times New Roman"/>
              </a:rPr>
              <a:t>Different O</a:t>
            </a:r>
            <a:r>
              <a:rPr lang="en-US" sz="4400" dirty="0" smtClean="0">
                <a:latin typeface="Calibri"/>
                <a:ea typeface="Calibri"/>
                <a:cs typeface="Times New Roman"/>
              </a:rPr>
              <a:t>3</a:t>
            </a:r>
            <a:r>
              <a:rPr lang="en-US" sz="5400" dirty="0" smtClean="0">
                <a:latin typeface="Calibri"/>
                <a:ea typeface="Calibri"/>
                <a:cs typeface="Times New Roman"/>
              </a:rPr>
              <a:t> FEMs  Report Different DVs</a:t>
            </a:r>
            <a:endParaRPr lang="en-US" altLang="en-US" sz="5400" dirty="0" smtClean="0">
              <a:latin typeface="Calibri" panose="020F0502020204030204" pitchFamily="34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3505200"/>
          </a:xfrm>
        </p:spPr>
        <p:txBody>
          <a:bodyPr/>
          <a:lstStyle/>
          <a:p>
            <a:pPr defTabSz="438912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Different photometer O</a:t>
            </a:r>
            <a:r>
              <a:rPr lang="en-US" alt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en-US" alt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scrubber designs have different local interference effects -</a:t>
            </a:r>
            <a:r>
              <a:rPr lang="en-US" altLang="en-US" kern="1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800" kern="1200" dirty="0" smtClean="0">
                <a:solidFill>
                  <a:srgbClr val="0070C0"/>
                </a:solidFill>
                <a:latin typeface="Calibri"/>
              </a:rPr>
              <a:t>Spicer </a:t>
            </a:r>
            <a:r>
              <a:rPr lang="en-US" sz="2800" kern="1200" dirty="0">
                <a:solidFill>
                  <a:srgbClr val="0070C0"/>
                </a:solidFill>
                <a:latin typeface="Calibri"/>
              </a:rPr>
              <a:t>et al. </a:t>
            </a:r>
            <a:r>
              <a:rPr lang="en-US" sz="2800" kern="1200" dirty="0" smtClean="0">
                <a:solidFill>
                  <a:srgbClr val="0070C0"/>
                </a:solidFill>
                <a:latin typeface="Calibri"/>
              </a:rPr>
              <a:t>2010 </a:t>
            </a:r>
            <a:r>
              <a:rPr lang="en-US" sz="2800" kern="1200" dirty="0">
                <a:solidFill>
                  <a:srgbClr val="0070C0"/>
                </a:solidFill>
                <a:latin typeface="Calibri"/>
              </a:rPr>
              <a:t>JAWMA </a:t>
            </a:r>
            <a:r>
              <a:rPr lang="en-US" sz="2800" kern="1200" dirty="0" smtClean="0">
                <a:solidFill>
                  <a:srgbClr val="0070C0"/>
                </a:solidFill>
                <a:latin typeface="Calibri"/>
              </a:rPr>
              <a:t>60:1353-1364</a:t>
            </a:r>
            <a:r>
              <a:rPr lang="en-US" sz="2200" kern="1200" dirty="0" smtClean="0">
                <a:solidFill>
                  <a:srgbClr val="0070C0"/>
                </a:solidFill>
                <a:latin typeface="Calibri"/>
              </a:rPr>
              <a:t>.</a:t>
            </a:r>
            <a:r>
              <a:rPr lang="en-US" altLang="en-US" sz="20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n-US" altLang="en-US" sz="2800" dirty="0" smtClean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n-US" alt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Different photometer O</a:t>
            </a:r>
            <a:r>
              <a:rPr lang="en-US" alt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en-US" alt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scrubber designs have different local ambient humidity effects - </a:t>
            </a:r>
            <a:r>
              <a:rPr lang="en-US" sz="2800" kern="1200" dirty="0" smtClean="0">
                <a:solidFill>
                  <a:srgbClr val="0070C0"/>
                </a:solidFill>
                <a:latin typeface="Calibri"/>
              </a:rPr>
              <a:t>Wilson &amp; Birks. 2006 </a:t>
            </a:r>
            <a:r>
              <a:rPr lang="en-US" sz="2800" kern="1200" dirty="0">
                <a:solidFill>
                  <a:srgbClr val="0070C0"/>
                </a:solidFill>
                <a:latin typeface="Calibri"/>
              </a:rPr>
              <a:t>ES&amp;T </a:t>
            </a:r>
            <a:r>
              <a:rPr lang="en-US" sz="2800" kern="1200" dirty="0" smtClean="0">
                <a:solidFill>
                  <a:srgbClr val="0070C0"/>
                </a:solidFill>
                <a:latin typeface="Calibri"/>
              </a:rPr>
              <a:t>40: 6361-6367</a:t>
            </a:r>
            <a:r>
              <a:rPr lang="en-US" sz="2800" kern="1200" dirty="0">
                <a:solidFill>
                  <a:srgbClr val="0070C0"/>
                </a:solidFill>
                <a:latin typeface="Calibri"/>
              </a:rPr>
              <a:t>.</a:t>
            </a:r>
            <a:r>
              <a:rPr lang="en-US" altLang="en-US" sz="28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</a:p>
          <a:p>
            <a:r>
              <a:rPr lang="en-US" alt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Different allowed 2-15 meter inlet heights report different near-ground O</a:t>
            </a:r>
            <a:r>
              <a:rPr lang="en-US" alt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en-US" alt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gradient levels - </a:t>
            </a:r>
            <a:r>
              <a:rPr lang="en-US" altLang="en-US" sz="28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2006 O</a:t>
            </a:r>
            <a:r>
              <a:rPr lang="en-US" altLang="en-US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en-US" altLang="en-US" sz="28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Criteria Document. Section 3.3.1, pp. 3-15 to 3-17.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1220 L Street, NW  •  Washington, DC 20005-4070  •  www.api.org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25C233-7290-4469-BE40-B3D2A3E4C8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3050"/>
            <a:ext cx="6324600" cy="1098550"/>
          </a:xfrm>
        </p:spPr>
        <p:txBody>
          <a:bodyPr/>
          <a:lstStyle/>
          <a:p>
            <a:r>
              <a:rPr lang="en-US" sz="4000" dirty="0" smtClean="0">
                <a:latin typeface="Calibri" panose="020F0502020204030204" pitchFamily="34" charset="0"/>
              </a:rPr>
              <a:t>Monitor Number Distribution 2014 O</a:t>
            </a:r>
            <a:r>
              <a:rPr lang="en-US" sz="3600" dirty="0" smtClean="0">
                <a:latin typeface="Calibri" panose="020F0502020204030204" pitchFamily="34" charset="0"/>
              </a:rPr>
              <a:t>3</a:t>
            </a:r>
            <a:r>
              <a:rPr lang="en-US" sz="4000" dirty="0" smtClean="0">
                <a:latin typeface="Calibri" panose="020F0502020204030204" pitchFamily="34" charset="0"/>
              </a:rPr>
              <a:t> Compliance Network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867400"/>
            <a:ext cx="8229600" cy="4572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NAAQS Docket EPA-HQ-OAR-2008-0699</a:t>
            </a:r>
            <a:endParaRPr lang="en-US" sz="36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1220 L Street, NW  •  Washington, DC 20005-4070  •  www.api.org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B7B5FDD-236A-418F-9DA6-6E451D113A7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760867"/>
              </p:ext>
            </p:extLst>
          </p:nvPr>
        </p:nvGraphicFramePr>
        <p:xfrm>
          <a:off x="457200" y="1447800"/>
          <a:ext cx="8229600" cy="4343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20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52400"/>
            <a:ext cx="6629399" cy="914400"/>
          </a:xfrm>
        </p:spPr>
        <p:txBody>
          <a:bodyPr/>
          <a:lstStyle/>
          <a:p>
            <a:r>
              <a:rPr lang="en-US" sz="4100" dirty="0" smtClean="0">
                <a:latin typeface="Calibri" panose="020F0502020204030204" pitchFamily="34" charset="0"/>
              </a:rPr>
              <a:t>EPA Earlier Condoned Positive Monitor Bias as Protective</a:t>
            </a:r>
            <a:endParaRPr lang="en-US" sz="41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1E1E1E"/>
                </a:solidFill>
                <a:latin typeface="Calibri" panose="020F0502020204030204" pitchFamily="34" charset="0"/>
              </a:rPr>
              <a:t> “…</a:t>
            </a:r>
            <a:r>
              <a:rPr lang="en-US" sz="2000" dirty="0" smtClean="0">
                <a:solidFill>
                  <a:srgbClr val="1E1E1E"/>
                </a:solidFill>
                <a:latin typeface="Calibri" panose="020F0502020204030204" pitchFamily="34" charset="0"/>
              </a:rPr>
              <a:t>it </a:t>
            </a:r>
            <a:r>
              <a:rPr lang="en-US" sz="2000" dirty="0">
                <a:solidFill>
                  <a:srgbClr val="1E1E1E"/>
                </a:solidFill>
                <a:latin typeface="Calibri" panose="020F0502020204030204" pitchFamily="34" charset="0"/>
              </a:rPr>
              <a:t>has been our recommendation to either </a:t>
            </a:r>
            <a:r>
              <a:rPr lang="en-US" sz="2000" dirty="0">
                <a:solidFill>
                  <a:srgbClr val="303030"/>
                </a:solidFill>
                <a:latin typeface="Calibri" panose="020F0502020204030204" pitchFamily="34" charset="0"/>
              </a:rPr>
              <a:t>accept the possibility of some error in </a:t>
            </a:r>
            <a:r>
              <a:rPr lang="en-US" sz="2000" dirty="0" smtClean="0">
                <a:solidFill>
                  <a:srgbClr val="303030"/>
                </a:solidFill>
                <a:latin typeface="Calibri" panose="020F0502020204030204" pitchFamily="34" charset="0"/>
              </a:rPr>
              <a:t>the </a:t>
            </a:r>
            <a:r>
              <a:rPr lang="en-US" sz="2000" dirty="0" smtClean="0">
                <a:solidFill>
                  <a:srgbClr val="1E1E1E"/>
                </a:solidFill>
                <a:latin typeface="Calibri" panose="020F0502020204030204" pitchFamily="34" charset="0"/>
              </a:rPr>
              <a:t>UV </a:t>
            </a:r>
            <a:r>
              <a:rPr lang="en-US" sz="2000" dirty="0">
                <a:solidFill>
                  <a:srgbClr val="1E1E1E"/>
                </a:solidFill>
                <a:latin typeface="Calibri" panose="020F0502020204030204" pitchFamily="34" charset="0"/>
              </a:rPr>
              <a:t>ozone measurements (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such error being conservative in regard to protection of </a:t>
            </a:r>
            <a:r>
              <a:rPr 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human health</a:t>
            </a:r>
            <a:r>
              <a:rPr lang="en-US" sz="2000" dirty="0">
                <a:solidFill>
                  <a:srgbClr val="1E1E1E"/>
                </a:solidFill>
                <a:latin typeface="Calibri" panose="020F0502020204030204" pitchFamily="34" charset="0"/>
              </a:rPr>
              <a:t>), or (particularly at sites having exposure to nearby sources of </a:t>
            </a:r>
            <a:r>
              <a:rPr lang="en-US" sz="2000" dirty="0">
                <a:solidFill>
                  <a:srgbClr val="303030"/>
                </a:solidFill>
                <a:latin typeface="Calibri" panose="020F0502020204030204" pitchFamily="34" charset="0"/>
              </a:rPr>
              <a:t>aromatic </a:t>
            </a:r>
            <a:r>
              <a:rPr lang="en-US" sz="2000" dirty="0" smtClean="0">
                <a:solidFill>
                  <a:srgbClr val="1E1E1E"/>
                </a:solidFill>
                <a:latin typeface="Calibri" panose="020F0502020204030204" pitchFamily="34" charset="0"/>
              </a:rPr>
              <a:t>hydrocarbon pollutants</a:t>
            </a:r>
            <a:r>
              <a:rPr lang="en-US" sz="2000" dirty="0">
                <a:solidFill>
                  <a:srgbClr val="1E1E1E"/>
                </a:solidFill>
                <a:latin typeface="Calibri" panose="020F0502020204030204" pitchFamily="34" charset="0"/>
              </a:rPr>
              <a:t>) eschew UV ozone monitors in favor of </a:t>
            </a:r>
            <a:r>
              <a:rPr lang="en-US" sz="2000" dirty="0" smtClean="0">
                <a:solidFill>
                  <a:srgbClr val="1E1E1E"/>
                </a:solidFill>
                <a:latin typeface="Calibri" panose="020F0502020204030204" pitchFamily="34" charset="0"/>
              </a:rPr>
              <a:t>[ethylene] chemiluminescence monitors. Some </a:t>
            </a:r>
            <a:r>
              <a:rPr lang="en-US" sz="2000" dirty="0">
                <a:solidFill>
                  <a:srgbClr val="1E1E1E"/>
                </a:solidFill>
                <a:latin typeface="Calibri" panose="020F0502020204030204" pitchFamily="34" charset="0"/>
              </a:rPr>
              <a:t>argument could be made for a correction to </a:t>
            </a:r>
            <a:r>
              <a:rPr lang="en-US" sz="2000" i="1" dirty="0">
                <a:solidFill>
                  <a:srgbClr val="1E1E1E"/>
                </a:solidFill>
                <a:latin typeface="Calibri" panose="020F0502020204030204" pitchFamily="34" charset="0"/>
              </a:rPr>
              <a:t>chemiluminescence </a:t>
            </a:r>
            <a:r>
              <a:rPr lang="en-US" sz="2000" dirty="0" smtClean="0">
                <a:solidFill>
                  <a:srgbClr val="1E1E1E"/>
                </a:solidFill>
                <a:latin typeface="Calibri" panose="020F0502020204030204" pitchFamily="34" charset="0"/>
              </a:rPr>
              <a:t>ozone me</a:t>
            </a: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asurement </a:t>
            </a:r>
            <a:r>
              <a:rPr lang="en-US" sz="2000" dirty="0">
                <a:solidFill>
                  <a:srgbClr val="303030"/>
                </a:solidFill>
                <a:latin typeface="Calibri" panose="020F0502020204030204" pitchFamily="34" charset="0"/>
              </a:rPr>
              <a:t>data for water vapor based on </a:t>
            </a:r>
            <a:r>
              <a:rPr lang="en-US" sz="2000" dirty="0">
                <a:solidFill>
                  <a:srgbClr val="1E1E1E"/>
                </a:solidFill>
                <a:latin typeface="Calibri" panose="020F0502020204030204" pitchFamily="34" charset="0"/>
              </a:rPr>
              <a:t>the positive interference relationship </a:t>
            </a:r>
            <a:r>
              <a:rPr lang="en-US" sz="2000" dirty="0" smtClean="0">
                <a:solidFill>
                  <a:srgbClr val="1E1E1E"/>
                </a:solidFill>
                <a:latin typeface="Calibri" panose="020F0502020204030204" pitchFamily="34" charset="0"/>
              </a:rPr>
              <a:t>observed.  Howe</a:t>
            </a:r>
            <a:r>
              <a:rPr lang="en-US" sz="2000" dirty="0" smtClean="0">
                <a:solidFill>
                  <a:srgbClr val="404040"/>
                </a:solidFill>
                <a:latin typeface="Calibri" panose="020F0502020204030204" pitchFamily="34" charset="0"/>
              </a:rPr>
              <a:t>ve</a:t>
            </a:r>
            <a:r>
              <a:rPr lang="en-US" sz="2000" dirty="0" smtClean="0">
                <a:solidFill>
                  <a:srgbClr val="1E1E1E"/>
                </a:solidFill>
                <a:latin typeface="Calibri" panose="020F0502020204030204" pitchFamily="34" charset="0"/>
              </a:rPr>
              <a:t>r</a:t>
            </a:r>
            <a:r>
              <a:rPr lang="en-US" sz="2000" dirty="0">
                <a:solidFill>
                  <a:srgbClr val="404040"/>
                </a:solidFill>
                <a:latin typeface="Calibri" panose="020F0502020204030204" pitchFamily="34" charset="0"/>
              </a:rPr>
              <a:t>, </a:t>
            </a:r>
            <a:r>
              <a:rPr lang="en-US" sz="2000" dirty="0">
                <a:solidFill>
                  <a:srgbClr val="303030"/>
                </a:solidFill>
                <a:latin typeface="Calibri" panose="020F0502020204030204" pitchFamily="34" charset="0"/>
              </a:rPr>
              <a:t>again we have long recommended </a:t>
            </a:r>
            <a:r>
              <a:rPr lang="en-US" sz="2000" dirty="0">
                <a:solidFill>
                  <a:srgbClr val="1E1E1E"/>
                </a:solidFill>
                <a:latin typeface="Calibri" panose="020F0502020204030204" pitchFamily="34" charset="0"/>
              </a:rPr>
              <a:t>against correction for the following reasons: </a:t>
            </a:r>
            <a:r>
              <a:rPr lang="en-US" sz="2000" dirty="0" smtClean="0">
                <a:solidFill>
                  <a:srgbClr val="1E1E1E"/>
                </a:solidFill>
                <a:latin typeface="Calibri" panose="020F0502020204030204" pitchFamily="34" charset="0"/>
              </a:rPr>
              <a:t>1) the </a:t>
            </a:r>
            <a:r>
              <a:rPr lang="en-US" sz="2000" dirty="0">
                <a:solidFill>
                  <a:srgbClr val="303030"/>
                </a:solidFill>
                <a:latin typeface="Calibri" panose="020F0502020204030204" pitchFamily="34" charset="0"/>
              </a:rPr>
              <a:t>error is only a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few percent </a:t>
            </a:r>
            <a:r>
              <a:rPr 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under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most </a:t>
            </a:r>
            <a:r>
              <a:rPr 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conditions</a:t>
            </a:r>
            <a:r>
              <a:rPr lang="en-US" sz="2000" dirty="0">
                <a:solidFill>
                  <a:srgbClr val="303030"/>
                </a:solidFill>
                <a:latin typeface="Calibri" panose="020F0502020204030204" pitchFamily="34" charset="0"/>
              </a:rPr>
              <a:t> [</a:t>
            </a:r>
            <a:r>
              <a:rPr lang="en-US" sz="2000" dirty="0">
                <a:solidFill>
                  <a:srgbClr val="00B050"/>
                </a:solidFill>
                <a:latin typeface="Calibri" panose="020F0502020204030204" pitchFamily="34" charset="0"/>
              </a:rPr>
              <a:t>2015 ASTM D5149 </a:t>
            </a:r>
            <a:r>
              <a:rPr lang="en-US" sz="20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– errors up </a:t>
            </a:r>
            <a:r>
              <a:rPr lang="en-US" sz="2000" dirty="0">
                <a:solidFill>
                  <a:srgbClr val="00B050"/>
                </a:solidFill>
                <a:latin typeface="Calibri" panose="020F0502020204030204" pitchFamily="34" charset="0"/>
              </a:rPr>
              <a:t>to </a:t>
            </a:r>
            <a:r>
              <a:rPr lang="en-US" sz="20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+12</a:t>
            </a:r>
            <a:r>
              <a:rPr lang="en-US" sz="2000" dirty="0">
                <a:solidFill>
                  <a:srgbClr val="00B050"/>
                </a:solidFill>
                <a:latin typeface="Calibri" panose="020F0502020204030204" pitchFamily="34" charset="0"/>
              </a:rPr>
              <a:t>%</a:t>
            </a:r>
            <a:r>
              <a:rPr lang="en-US" sz="2000" dirty="0">
                <a:solidFill>
                  <a:srgbClr val="303030"/>
                </a:solidFill>
                <a:latin typeface="Calibri" panose="020F0502020204030204" pitchFamily="34" charset="0"/>
              </a:rPr>
              <a:t>]</a:t>
            </a:r>
            <a:r>
              <a:rPr 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solidFill>
                  <a:srgbClr val="1E1E1E"/>
                </a:solidFill>
                <a:latin typeface="Calibri" panose="020F0502020204030204" pitchFamily="34" charset="0"/>
              </a:rPr>
              <a:t>, </a:t>
            </a:r>
            <a:r>
              <a:rPr lang="en-US" sz="2000" dirty="0">
                <a:solidFill>
                  <a:srgbClr val="1E1E1E"/>
                </a:solidFill>
                <a:latin typeface="Calibri" panose="020F0502020204030204" pitchFamily="34" charset="0"/>
              </a:rPr>
              <a:t>2)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the error is conservative </a:t>
            </a:r>
            <a:r>
              <a:rPr 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with respect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to protection of human health</a:t>
            </a:r>
            <a:r>
              <a:rPr lang="en-US" sz="2000" dirty="0">
                <a:solidFill>
                  <a:srgbClr val="303030"/>
                </a:solidFill>
                <a:latin typeface="Calibri" panose="020F0502020204030204" pitchFamily="34" charset="0"/>
              </a:rPr>
              <a:t>, </a:t>
            </a:r>
            <a:r>
              <a:rPr lang="en-US" sz="2000" dirty="0">
                <a:solidFill>
                  <a:srgbClr val="1E1E1E"/>
                </a:solidFill>
                <a:latin typeface="Calibri" panose="020F0502020204030204" pitchFamily="34" charset="0"/>
              </a:rPr>
              <a:t>3) concurrent measurement of water </a:t>
            </a:r>
            <a:r>
              <a:rPr lang="en-US" sz="2000" dirty="0" smtClean="0">
                <a:solidFill>
                  <a:srgbClr val="1E1E1E"/>
                </a:solidFill>
                <a:latin typeface="Calibri" panose="020F0502020204030204" pitchFamily="34" charset="0"/>
              </a:rPr>
              <a:t>vapor concentration </a:t>
            </a:r>
            <a:r>
              <a:rPr lang="en-US" sz="2000" dirty="0">
                <a:solidFill>
                  <a:srgbClr val="1E1E1E"/>
                </a:solidFill>
                <a:latin typeface="Calibri" panose="020F0502020204030204" pitchFamily="34" charset="0"/>
              </a:rPr>
              <a:t>at each ozone site is costly in terms of the additional equipment, labor, </a:t>
            </a:r>
            <a:r>
              <a:rPr lang="en-US" sz="2000" dirty="0" smtClean="0">
                <a:solidFill>
                  <a:srgbClr val="1E1E1E"/>
                </a:solidFill>
                <a:latin typeface="Calibri" panose="020F0502020204030204" pitchFamily="34" charset="0"/>
              </a:rPr>
              <a:t>and QC </a:t>
            </a:r>
            <a:r>
              <a:rPr lang="en-US" sz="2000" dirty="0">
                <a:solidFill>
                  <a:srgbClr val="1E1E1E"/>
                </a:solidFill>
                <a:latin typeface="Calibri" panose="020F0502020204030204" pitchFamily="34" charset="0"/>
              </a:rPr>
              <a:t>required, and 4) correcting data introduces opportunity for additional errors that </a:t>
            </a:r>
            <a:r>
              <a:rPr lang="en-US" sz="2000" dirty="0" smtClean="0">
                <a:solidFill>
                  <a:srgbClr val="1E1E1E"/>
                </a:solidFill>
                <a:latin typeface="Calibri" panose="020F0502020204030204" pitchFamily="34" charset="0"/>
              </a:rPr>
              <a:t>could be </a:t>
            </a:r>
            <a:r>
              <a:rPr lang="en-US" sz="2000" dirty="0">
                <a:solidFill>
                  <a:srgbClr val="1E1E1E"/>
                </a:solidFill>
                <a:latin typeface="Calibri" panose="020F0502020204030204" pitchFamily="34" charset="0"/>
              </a:rPr>
              <a:t>worse than the original </a:t>
            </a:r>
            <a:r>
              <a:rPr lang="en-US" sz="2000" dirty="0" smtClean="0">
                <a:solidFill>
                  <a:srgbClr val="1E1E1E"/>
                </a:solidFill>
                <a:latin typeface="Calibri" panose="020F0502020204030204" pitchFamily="34" charset="0"/>
              </a:rPr>
              <a:t>error…”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G.J. Foley May 6, 1991 Memo to Region 1</a:t>
            </a:r>
            <a:r>
              <a:rPr lang="en-US" sz="22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;  </a:t>
            </a:r>
            <a:r>
              <a:rPr lang="en-US" sz="22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ASTM D5149 O</a:t>
            </a:r>
            <a:r>
              <a:rPr lang="en-US" sz="20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3</a:t>
            </a:r>
            <a:r>
              <a:rPr lang="en-US" sz="22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 Ethylene Chemiluminescence Method, Table A2, October 2015</a:t>
            </a:r>
            <a:r>
              <a:rPr lang="en-US" sz="2200" dirty="0" smtClean="0">
                <a:solidFill>
                  <a:srgbClr val="00B050"/>
                </a:solidFill>
                <a:latin typeface="Calibri" panose="020F0502020204030204" pitchFamily="34" charset="0"/>
              </a:rPr>
              <a:t>.</a:t>
            </a:r>
            <a:endParaRPr lang="en-US" sz="22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1220 L Street, NW  •  Washington, DC 20005-4070  •  www.api.org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0A538-9AD3-42BA-8CD2-4E21E87C909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024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152400"/>
            <a:ext cx="6400800" cy="1600200"/>
          </a:xfrm>
        </p:spPr>
        <p:txBody>
          <a:bodyPr/>
          <a:lstStyle/>
          <a:p>
            <a:r>
              <a:rPr lang="en-US" sz="4200" dirty="0" smtClean="0">
                <a:latin typeface="Calibri" panose="020F0502020204030204" pitchFamily="34" charset="0"/>
              </a:rPr>
              <a:t>EPA Now Urges Compliance Network Optimization</a:t>
            </a:r>
            <a:endParaRPr lang="en-US" sz="4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44958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>
                <a:latin typeface="Calibri" panose="020F0502020204030204" pitchFamily="34" charset="0"/>
                <a:ea typeface="Calibri"/>
              </a:rPr>
              <a:t>EPA’s revised monitor upgrading guidance is laudable:</a:t>
            </a:r>
          </a:p>
          <a:p>
            <a:pPr marL="0" marR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>
                <a:latin typeface="Calibri" panose="020F0502020204030204" pitchFamily="34" charset="0"/>
                <a:ea typeface="Calibri"/>
              </a:rPr>
              <a:t> </a:t>
            </a:r>
            <a:r>
              <a:rPr lang="en-US" sz="2600" i="1" dirty="0" smtClean="0">
                <a:latin typeface="Calibri" panose="020F0502020204030204" pitchFamily="34" charset="0"/>
                <a:ea typeface="Calibri"/>
              </a:rPr>
              <a:t>“…If a monitoring agency suspects that an analyzer is susceptible to potential measurement interferences due to its location, the agency can temporarily collocate that analyzer with a FEM NO-CL </a:t>
            </a:r>
            <a:r>
              <a:rPr lang="en-US" sz="2600" dirty="0" smtClean="0">
                <a:latin typeface="Calibri" panose="020F0502020204030204" pitchFamily="34" charset="0"/>
                <a:ea typeface="Calibri"/>
              </a:rPr>
              <a:t>[chemiluminescence]</a:t>
            </a:r>
            <a:r>
              <a:rPr lang="en-US" sz="2600" i="1" dirty="0" smtClean="0">
                <a:latin typeface="Calibri" panose="020F0502020204030204" pitchFamily="34" charset="0"/>
                <a:ea typeface="Calibri"/>
              </a:rPr>
              <a:t> ozone analyzer…to determine if interferences exist. If the monitoring agency determines interferences are an issue…they can replace that analyzer with a NO-CL analyzer or another FEM with a scrubber that is not susceptible to the interferences present…”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R. A. Wayland August 20, 2015 Memo to W. M. Ollison</a:t>
            </a:r>
            <a:r>
              <a:rPr lang="en-US" sz="2700" dirty="0" smtClean="0">
                <a:solidFill>
                  <a:srgbClr val="0070C0"/>
                </a:solidFill>
              </a:rPr>
              <a:t>.</a:t>
            </a:r>
            <a:endParaRPr lang="en-US" sz="2700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1220 L Street, NW  •  Washington, DC 20005-4070  •  www.api.org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0A538-9AD3-42BA-8CD2-4E21E87C909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2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324601" cy="1219200"/>
          </a:xfrm>
        </p:spPr>
        <p:txBody>
          <a:bodyPr/>
          <a:lstStyle/>
          <a:p>
            <a:r>
              <a:rPr lang="en-US" sz="4800" dirty="0" smtClean="0">
                <a:latin typeface="Calibri" panose="020F0502020204030204" pitchFamily="34" charset="0"/>
              </a:rPr>
              <a:t>Only Area DV Monitors Need</a:t>
            </a:r>
            <a:r>
              <a:rPr lang="en-US" sz="4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4800" dirty="0" smtClean="0">
                <a:latin typeface="Calibri" panose="020F0502020204030204" pitchFamily="34" charset="0"/>
              </a:rPr>
              <a:t>Local Optimi</a:t>
            </a:r>
            <a:r>
              <a:rPr lang="en-US" sz="4400" dirty="0" smtClean="0"/>
              <a:t>zation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267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Calibri" panose="020F0502020204030204" pitchFamily="34" charset="0"/>
              </a:rPr>
              <a:t>O</a:t>
            </a:r>
            <a:r>
              <a:rPr lang="en-US" dirty="0" smtClean="0">
                <a:latin typeface="Calibri" panose="020F0502020204030204" pitchFamily="34" charset="0"/>
              </a:rPr>
              <a:t>3</a:t>
            </a:r>
            <a:r>
              <a:rPr lang="en-US" sz="2800" dirty="0" smtClean="0">
                <a:latin typeface="Calibri" panose="020F0502020204030204" pitchFamily="34" charset="0"/>
              </a:rPr>
              <a:t> design values (DVs) typically occur on hot, humid, stagnant days which maximize local interferences, humidity effects, and vertical O</a:t>
            </a:r>
            <a:r>
              <a:rPr lang="en-US" dirty="0" smtClean="0">
                <a:latin typeface="Calibri" panose="020F0502020204030204" pitchFamily="34" charset="0"/>
              </a:rPr>
              <a:t>3</a:t>
            </a:r>
            <a:r>
              <a:rPr lang="en-US" sz="2800" dirty="0" smtClean="0">
                <a:latin typeface="Calibri" panose="020F0502020204030204" pitchFamily="34" charset="0"/>
              </a:rPr>
              <a:t> monitor gradients.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NAAQS are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now effectively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99</a:t>
            </a:r>
            <a:r>
              <a:rPr lang="en-US" sz="28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centile extreme value standards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for 12-month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smog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seasons but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compliance is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still determined from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the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single highest monitor DV in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the compliance area.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Calibri" panose="020F0502020204030204" pitchFamily="34" charset="0"/>
              </a:rPr>
              <a:t>Thus only a few local DV sites can be economically upgraded to verify a compliance network’s accuracy.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1220 L Street, NW  •  Washington, DC 20005-4070  •  www.api.org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0A538-9AD3-42BA-8CD2-4E21E87C909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10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533400"/>
            <a:ext cx="5407024" cy="381000"/>
          </a:xfrm>
        </p:spPr>
        <p:txBody>
          <a:bodyPr/>
          <a:lstStyle/>
          <a:p>
            <a:r>
              <a:rPr lang="en-US" sz="5400" dirty="0" smtClean="0">
                <a:latin typeface="Calibri" panose="020F0502020204030204" pitchFamily="34" charset="0"/>
              </a:rPr>
              <a:t>Recommendations</a:t>
            </a:r>
            <a:endParaRPr lang="en-US" sz="54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4876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Calibri" panose="020F0502020204030204" pitchFamily="34" charset="0"/>
              </a:rPr>
              <a:t>NAAQS compliance would benefit by reducing the positive interference bias of relatively </a:t>
            </a:r>
            <a:r>
              <a:rPr lang="en-US" sz="2800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few </a:t>
            </a:r>
            <a:r>
              <a:rPr lang="en-US" sz="2800" dirty="0" smtClean="0">
                <a:latin typeface="Calibri" panose="020F0502020204030204" pitchFamily="34" charset="0"/>
              </a:rPr>
              <a:t>potential design value network sites with interference-free FEMs (TAPI T265 NO-CL or 2B NO-GPT 211).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Calibri" panose="020F0502020204030204" pitchFamily="34" charset="0"/>
              </a:rPr>
              <a:t>Lowering local DV site network inlets to 2 meters  would further improve O</a:t>
            </a:r>
            <a:r>
              <a:rPr lang="en-US" dirty="0" smtClean="0">
                <a:latin typeface="Calibri" panose="020F0502020204030204" pitchFamily="34" charset="0"/>
              </a:rPr>
              <a:t>3</a:t>
            </a:r>
            <a:r>
              <a:rPr lang="en-US" sz="2800" dirty="0" smtClean="0">
                <a:latin typeface="Calibri" panose="020F0502020204030204" pitchFamily="34" charset="0"/>
              </a:rPr>
              <a:t> NAAQS compliance until sufficient O</a:t>
            </a:r>
            <a:r>
              <a:rPr lang="en-US" dirty="0" smtClean="0">
                <a:latin typeface="Calibri" panose="020F0502020204030204" pitchFamily="34" charset="0"/>
              </a:rPr>
              <a:t>3</a:t>
            </a:r>
            <a:r>
              <a:rPr lang="en-US" sz="2800" dirty="0" smtClean="0">
                <a:latin typeface="Calibri" panose="020F0502020204030204" pitchFamily="34" charset="0"/>
              </a:rPr>
              <a:t> gradient data is acquired to adjust DVs to 2 meter levels better matching  outdoor nose heights.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Calibri" panose="020F0502020204030204" pitchFamily="34" charset="0"/>
              </a:rPr>
              <a:t>Ongoing and planned EPA near-ground O</a:t>
            </a:r>
            <a:r>
              <a:rPr lang="en-US" dirty="0" smtClean="0">
                <a:latin typeface="Calibri" panose="020F0502020204030204" pitchFamily="34" charset="0"/>
              </a:rPr>
              <a:t>3</a:t>
            </a:r>
            <a:r>
              <a:rPr lang="en-US" sz="2800" dirty="0" smtClean="0">
                <a:latin typeface="Calibri" panose="020F0502020204030204" pitchFamily="34" charset="0"/>
              </a:rPr>
              <a:t> gradient studies may acquire such DV adjustment data soon.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1220 L Street, NW  •  Washington, DC 20005-4070  •  www.api.org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00A538-9AD3-42BA-8CD2-4E21E87C909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22205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Myriad Web"/>
        <a:ea typeface=""/>
        <a:cs typeface=""/>
      </a:majorFont>
      <a:minorFont>
        <a:latin typeface="Myriad We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96256</TotalTime>
  <Words>698</Words>
  <Application>Microsoft Office PowerPoint</Application>
  <PresentationFormat>On-screen Show (4:3)</PresentationFormat>
  <Paragraphs>45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Optimization of O3 Monitor NAAQS Compliance Networks </vt:lpstr>
      <vt:lpstr>Different O3 FEMs  Report Different DVs</vt:lpstr>
      <vt:lpstr>Monitor Number Distribution 2014 O3 Compliance Network</vt:lpstr>
      <vt:lpstr>EPA Earlier Condoned Positive Monitor Bias as Protective</vt:lpstr>
      <vt:lpstr>EPA Now Urges Compliance Network Optimization</vt:lpstr>
      <vt:lpstr>Only Area DV Monitors Need Local Optimization</vt:lpstr>
      <vt:lpstr>Recommendations</vt:lpstr>
    </vt:vector>
  </TitlesOfParts>
  <Company>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mercuriom</dc:creator>
  <cp:lastModifiedBy>Will Ollison</cp:lastModifiedBy>
  <cp:revision>868</cp:revision>
  <cp:lastPrinted>2016-05-24T20:15:23Z</cp:lastPrinted>
  <dcterms:created xsi:type="dcterms:W3CDTF">2006-03-29T15:57:19Z</dcterms:created>
  <dcterms:modified xsi:type="dcterms:W3CDTF">2016-06-02T13:04:04Z</dcterms:modified>
</cp:coreProperties>
</file>